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9" r:id="rId3"/>
    <p:sldId id="260" r:id="rId4"/>
    <p:sldId id="276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7" r:id="rId20"/>
    <p:sldId id="293" r:id="rId21"/>
    <p:sldId id="294" r:id="rId22"/>
    <p:sldId id="299" r:id="rId23"/>
    <p:sldId id="295" r:id="rId24"/>
    <p:sldId id="298" r:id="rId25"/>
    <p:sldId id="297" r:id="rId26"/>
    <p:sldId id="296" r:id="rId27"/>
    <p:sldId id="300" r:id="rId28"/>
    <p:sldId id="301" r:id="rId29"/>
    <p:sldId id="302" r:id="rId30"/>
    <p:sldId id="278" r:id="rId31"/>
    <p:sldId id="280" r:id="rId32"/>
    <p:sldId id="281" r:id="rId33"/>
    <p:sldId id="290" r:id="rId34"/>
    <p:sldId id="292" r:id="rId35"/>
    <p:sldId id="303" r:id="rId36"/>
    <p:sldId id="304" r:id="rId3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9" d="100"/>
          <a:sy n="89" d="100"/>
        </p:scale>
        <p:origin x="418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17513" y="685800"/>
            <a:ext cx="8308975" cy="838200"/>
          </a:xfrm>
        </p:spPr>
        <p:txBody>
          <a:bodyPr/>
          <a:lstStyle>
            <a:lvl1pPr algn="l">
              <a:defRPr sz="4600" b="1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altLang="zh-CN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17513" y="1524000"/>
            <a:ext cx="8308975" cy="528638"/>
          </a:xfrm>
        </p:spPr>
        <p:txBody>
          <a:bodyPr/>
          <a:lstStyle>
            <a:lvl1pPr marL="0" indent="0">
              <a:buFontTx/>
              <a:buNone/>
              <a:defRPr sz="2400">
                <a:solidFill>
                  <a:srgbClr val="CBDB2C"/>
                </a:solidFill>
              </a:defRPr>
            </a:lvl1pPr>
          </a:lstStyle>
          <a:p>
            <a:r>
              <a:rPr lang="zh-CN" altLang="en-US" smtClean="0"/>
              <a:t>单击此处编辑母版副标题样式</a:t>
            </a:r>
            <a:endParaRPr lang="en-US" altLang="zh-CN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dt" sz="half" idx="2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3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4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152400"/>
            <a:ext cx="1943100" cy="59436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152400"/>
            <a:ext cx="5676900" cy="59436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524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rgbClr val="000000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altLang="zh-CN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828800"/>
            <a:ext cx="7772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add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ea typeface="宋体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2020/11/2</a:t>
            </a:fld>
            <a:endParaRPr lang="zh-CN" alt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ea typeface="宋体" charset="-122"/>
              </a:defRPr>
            </a:lvl1pPr>
          </a:lstStyle>
          <a:p>
            <a:endParaRPr lang="zh-CN" alt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  <a:ea typeface="宋体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mtClean="0"/>
              <a:t>知与</a:t>
            </a:r>
            <a:r>
              <a:rPr lang="zh-CN" altLang="en-US" dirty="0" smtClean="0"/>
              <a:t>行</a:t>
            </a:r>
            <a:r>
              <a:rPr lang="zh-CN" altLang="en-US" smtClean="0"/>
              <a:t>的</a:t>
            </a:r>
            <a:r>
              <a:rPr lang="zh-CN" altLang="en-US" dirty="0" smtClean="0"/>
              <a:t>联姻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科技文明通论第八讲</a:t>
            </a:r>
            <a:endParaRPr lang="en-US" altLang="zh-CN" dirty="0" smtClean="0"/>
          </a:p>
          <a:p>
            <a:r>
              <a:rPr lang="zh-CN" altLang="en-US" dirty="0" smtClean="0"/>
              <a:t>上海辰山植物园高级工程师　刘夙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化学与电学结合</a:t>
            </a:r>
            <a:endParaRPr lang="zh-CN" altLang="en-US" dirty="0"/>
          </a:p>
        </p:txBody>
      </p:sp>
      <p:pic>
        <p:nvPicPr>
          <p:cNvPr id="5" name="内容占位符 4" descr="09戴维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085443" y="1828800"/>
            <a:ext cx="3010713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err="1" smtClean="0"/>
              <a:t>Humphry</a:t>
            </a:r>
            <a:r>
              <a:rPr lang="en-US" altLang="zh-CN" dirty="0" smtClean="0"/>
              <a:t> Davy (1778–1829)</a:t>
            </a:r>
          </a:p>
          <a:p>
            <a:r>
              <a:rPr lang="zh-CN" altLang="en-US" dirty="0" smtClean="0"/>
              <a:t>利用伏打电堆电解苛性碱，制得钠、钾等元素，为“电化二元论”理论奠定基础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电学与磁学结合</a:t>
            </a:r>
            <a:endParaRPr lang="zh-CN" altLang="en-US" dirty="0"/>
          </a:p>
        </p:txBody>
      </p:sp>
      <p:pic>
        <p:nvPicPr>
          <p:cNvPr id="5" name="内容占位符 4" descr="09奥斯特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611560" y="1785237"/>
            <a:ext cx="3720033" cy="4092035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Hans C. </a:t>
            </a:r>
            <a:r>
              <a:rPr lang="en-US" altLang="zh-CN" dirty="0" err="1" smtClean="0"/>
              <a:t>Ørsted</a:t>
            </a:r>
            <a:r>
              <a:rPr lang="en-US" altLang="zh-CN" dirty="0" smtClean="0"/>
              <a:t> (1777–1851)</a:t>
            </a:r>
          </a:p>
          <a:p>
            <a:r>
              <a:rPr lang="en-US" altLang="zh-CN" dirty="0" smtClean="0"/>
              <a:t>1820</a:t>
            </a:r>
            <a:r>
              <a:rPr lang="zh-CN" altLang="en-US" dirty="0" smtClean="0"/>
              <a:t>年发现电流的磁效应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电学与磁学结合</a:t>
            </a:r>
            <a:endParaRPr lang="zh-CN" altLang="en-US" dirty="0"/>
          </a:p>
        </p:txBody>
      </p:sp>
      <p:pic>
        <p:nvPicPr>
          <p:cNvPr id="5" name="内容占位符 4" descr="09法拉第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079846" y="1828800"/>
            <a:ext cx="3021908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Michael Faraday (1791–1867)</a:t>
            </a:r>
          </a:p>
          <a:p>
            <a:r>
              <a:rPr lang="en-US" altLang="zh-CN" dirty="0" smtClean="0"/>
              <a:t>1831</a:t>
            </a:r>
            <a:r>
              <a:rPr lang="zh-CN" altLang="en-US" dirty="0" smtClean="0"/>
              <a:t>年发现电磁感应现象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光学：微粒说转向波动说</a:t>
            </a:r>
            <a:endParaRPr lang="zh-CN" altLang="en-US" dirty="0"/>
          </a:p>
        </p:txBody>
      </p:sp>
      <p:pic>
        <p:nvPicPr>
          <p:cNvPr id="5" name="内容占位符 4" descr="09托马斯·扬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07168" y="1828800"/>
            <a:ext cx="3367263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Thomas Young (1773–1829)</a:t>
            </a:r>
          </a:p>
          <a:p>
            <a:r>
              <a:rPr lang="en-US" altLang="zh-CN" dirty="0" smtClean="0"/>
              <a:t>1800</a:t>
            </a:r>
            <a:r>
              <a:rPr lang="zh-CN" altLang="en-US" dirty="0" smtClean="0"/>
              <a:t>年率先提出了光是一种波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热机理论</a:t>
            </a:r>
            <a:endParaRPr lang="zh-CN" altLang="en-US" dirty="0"/>
          </a:p>
        </p:txBody>
      </p:sp>
      <p:pic>
        <p:nvPicPr>
          <p:cNvPr id="5" name="内容占位符 4" descr="09卡诺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16979" y="1828800"/>
            <a:ext cx="3347641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err="1" smtClean="0"/>
              <a:t>Lazare</a:t>
            </a:r>
            <a:r>
              <a:rPr lang="en-US" altLang="zh-CN" dirty="0" smtClean="0"/>
              <a:t> Carnot (1796–1832)</a:t>
            </a:r>
          </a:p>
          <a:p>
            <a:r>
              <a:rPr lang="en-US" altLang="zh-CN" dirty="0" smtClean="0"/>
              <a:t>1824</a:t>
            </a:r>
            <a:r>
              <a:rPr lang="zh-CN" altLang="en-US" dirty="0" smtClean="0"/>
              <a:t>年提出热机理论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热学与力学、电磁学的统一</a:t>
            </a:r>
            <a:endParaRPr lang="zh-CN" altLang="en-US" dirty="0"/>
          </a:p>
        </p:txBody>
      </p:sp>
      <p:pic>
        <p:nvPicPr>
          <p:cNvPr id="5" name="内容占位符 4" descr="09焦耳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78765" y="1828800"/>
            <a:ext cx="3224069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James P. Joule (1818–1889)</a:t>
            </a:r>
          </a:p>
          <a:p>
            <a:r>
              <a:rPr lang="en-US" altLang="zh-CN" dirty="0" smtClean="0"/>
              <a:t>1840</a:t>
            </a:r>
            <a:r>
              <a:rPr lang="zh-CN" altLang="en-US" dirty="0" smtClean="0"/>
              <a:t>年发现焦耳定律（统一热学和电磁学）</a:t>
            </a:r>
            <a:endParaRPr lang="en-US" altLang="zh-CN" dirty="0" smtClean="0"/>
          </a:p>
          <a:p>
            <a:r>
              <a:rPr lang="en-US" altLang="zh-CN" dirty="0" smtClean="0"/>
              <a:t>1843</a:t>
            </a:r>
            <a:r>
              <a:rPr lang="zh-CN" altLang="en-US" dirty="0" smtClean="0"/>
              <a:t>年测定热功定量（统一热学和力学）</a:t>
            </a:r>
            <a:endParaRPr lang="en-US" altLang="zh-CN" dirty="0" smtClean="0"/>
          </a:p>
          <a:p>
            <a:r>
              <a:rPr lang="zh-CN" altLang="en-US" dirty="0" smtClean="0"/>
              <a:t>能量守恒定律的提出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热力学第二定律</a:t>
            </a:r>
            <a:endParaRPr lang="zh-CN" altLang="en-US" dirty="0"/>
          </a:p>
        </p:txBody>
      </p:sp>
      <p:pic>
        <p:nvPicPr>
          <p:cNvPr id="5" name="内容占位符 4" descr="09克劳修斯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115616" y="1699347"/>
            <a:ext cx="3168351" cy="4860511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Rudolf </a:t>
            </a:r>
            <a:r>
              <a:rPr lang="en-US" altLang="zh-CN" dirty="0" err="1" smtClean="0"/>
              <a:t>Clausius</a:t>
            </a:r>
            <a:r>
              <a:rPr lang="en-US" altLang="zh-CN" dirty="0" smtClean="0"/>
              <a:t> (1822–1888)</a:t>
            </a:r>
          </a:p>
          <a:p>
            <a:r>
              <a:rPr lang="en-US" altLang="zh-CN" dirty="0" smtClean="0"/>
              <a:t>18</a:t>
            </a:r>
            <a:r>
              <a:rPr lang="zh-CN" altLang="en-US" dirty="0" smtClean="0"/>
              <a:t>世纪</a:t>
            </a:r>
            <a:r>
              <a:rPr lang="en-US" altLang="zh-CN" dirty="0" smtClean="0"/>
              <a:t>50–60</a:t>
            </a:r>
            <a:r>
              <a:rPr lang="zh-CN" altLang="en-US" dirty="0" smtClean="0"/>
              <a:t>年代提出热力学第二定律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物理学的第一次大一统</a:t>
            </a:r>
            <a:endParaRPr lang="zh-CN" altLang="en-US" dirty="0"/>
          </a:p>
        </p:txBody>
      </p:sp>
      <p:pic>
        <p:nvPicPr>
          <p:cNvPr id="5" name="内容占位符 4" descr="09麦克斯韦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004690" y="1828800"/>
            <a:ext cx="3172220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427984" y="1682080"/>
            <a:ext cx="4320480" cy="4267200"/>
          </a:xfrm>
        </p:spPr>
        <p:txBody>
          <a:bodyPr/>
          <a:lstStyle/>
          <a:p>
            <a:r>
              <a:rPr lang="en-US" altLang="zh-CN" dirty="0" smtClean="0"/>
              <a:t>James Clerk Maxwell (1831–1879)</a:t>
            </a:r>
          </a:p>
          <a:p>
            <a:r>
              <a:rPr lang="en-US" altLang="zh-CN" dirty="0" smtClean="0"/>
              <a:t>1873</a:t>
            </a:r>
            <a:r>
              <a:rPr lang="zh-CN" altLang="en-US" dirty="0" smtClean="0"/>
              <a:t>年提出光是电磁波</a:t>
            </a:r>
            <a:endParaRPr lang="zh-CN" altLang="en-US" dirty="0"/>
          </a:p>
        </p:txBody>
      </p:sp>
      <p:pic>
        <p:nvPicPr>
          <p:cNvPr id="6" name="图片 5" descr="09麦克斯韦方程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76056" y="3356992"/>
            <a:ext cx="3245743" cy="31757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物理学的第一次大一统</a:t>
            </a:r>
            <a:endParaRPr lang="zh-CN" altLang="en-US" dirty="0"/>
          </a:p>
        </p:txBody>
      </p:sp>
      <p:pic>
        <p:nvPicPr>
          <p:cNvPr id="5" name="内容占位符 4" descr="09赫茨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747845" y="1828800"/>
            <a:ext cx="3685910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Heinrich Hertz (1857–1894)</a:t>
            </a:r>
          </a:p>
          <a:p>
            <a:r>
              <a:rPr lang="en-US" altLang="zh-CN" dirty="0" smtClean="0"/>
              <a:t>1886</a:t>
            </a:r>
            <a:r>
              <a:rPr lang="zh-CN" altLang="en-US" dirty="0" smtClean="0"/>
              <a:t>年发现电磁波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/>
        </p:nvSpPr>
        <p:spPr bwMode="auto">
          <a:xfrm>
            <a:off x="3851920" y="2204864"/>
            <a:ext cx="4896544" cy="403244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39" name="矩形 38"/>
          <p:cNvSpPr/>
          <p:nvPr/>
        </p:nvSpPr>
        <p:spPr bwMode="auto">
          <a:xfrm>
            <a:off x="3995936" y="2276872"/>
            <a:ext cx="4608512" cy="3168352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38" name="任意多边形 37"/>
          <p:cNvSpPr/>
          <p:nvPr/>
        </p:nvSpPr>
        <p:spPr bwMode="auto">
          <a:xfrm>
            <a:off x="4391891" y="2382982"/>
            <a:ext cx="4045527" cy="2895600"/>
          </a:xfrm>
          <a:custGeom>
            <a:avLst/>
            <a:gdLst>
              <a:gd name="connsiteX0" fmla="*/ 1440873 w 4045527"/>
              <a:gd name="connsiteY0" fmla="*/ 0 h 2895600"/>
              <a:gd name="connsiteX1" fmla="*/ 1427018 w 4045527"/>
              <a:gd name="connsiteY1" fmla="*/ 1773382 h 2895600"/>
              <a:gd name="connsiteX2" fmla="*/ 0 w 4045527"/>
              <a:gd name="connsiteY2" fmla="*/ 2216727 h 2895600"/>
              <a:gd name="connsiteX3" fmla="*/ 360218 w 4045527"/>
              <a:gd name="connsiteY3" fmla="*/ 2895600 h 2895600"/>
              <a:gd name="connsiteX4" fmla="*/ 4045527 w 4045527"/>
              <a:gd name="connsiteY4" fmla="*/ 2895600 h 2895600"/>
              <a:gd name="connsiteX5" fmla="*/ 4031673 w 4045527"/>
              <a:gd name="connsiteY5" fmla="*/ 13854 h 2895600"/>
              <a:gd name="connsiteX6" fmla="*/ 1440873 w 4045527"/>
              <a:gd name="connsiteY6" fmla="*/ 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45527" h="2895600">
                <a:moveTo>
                  <a:pt x="1440873" y="0"/>
                </a:moveTo>
                <a:lnTo>
                  <a:pt x="1427018" y="1773382"/>
                </a:lnTo>
                <a:lnTo>
                  <a:pt x="0" y="2216727"/>
                </a:lnTo>
                <a:lnTo>
                  <a:pt x="360218" y="2895600"/>
                </a:lnTo>
                <a:lnTo>
                  <a:pt x="4045527" y="2895600"/>
                </a:lnTo>
                <a:lnTo>
                  <a:pt x="4031673" y="13854"/>
                </a:lnTo>
                <a:lnTo>
                  <a:pt x="1440873" y="0"/>
                </a:lnTo>
                <a:close/>
              </a:path>
            </a:pathLst>
          </a:cu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36" name="矩形 35"/>
          <p:cNvSpPr/>
          <p:nvPr/>
        </p:nvSpPr>
        <p:spPr bwMode="auto">
          <a:xfrm>
            <a:off x="6156176" y="2780928"/>
            <a:ext cx="1944216" cy="2160240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21" name="椭圆 20"/>
          <p:cNvSpPr/>
          <p:nvPr/>
        </p:nvSpPr>
        <p:spPr bwMode="auto">
          <a:xfrm>
            <a:off x="4788024" y="5517232"/>
            <a:ext cx="1296144" cy="64807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20" name="椭圆 19"/>
          <p:cNvSpPr/>
          <p:nvPr/>
        </p:nvSpPr>
        <p:spPr bwMode="auto">
          <a:xfrm>
            <a:off x="2771800" y="1412776"/>
            <a:ext cx="1296144" cy="64807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9" name="椭圆 18"/>
          <p:cNvSpPr/>
          <p:nvPr/>
        </p:nvSpPr>
        <p:spPr bwMode="auto">
          <a:xfrm>
            <a:off x="6444208" y="4005064"/>
            <a:ext cx="1296144" cy="64807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8" name="椭圆 17"/>
          <p:cNvSpPr/>
          <p:nvPr/>
        </p:nvSpPr>
        <p:spPr bwMode="auto">
          <a:xfrm>
            <a:off x="2123728" y="3645024"/>
            <a:ext cx="1296144" cy="64807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7" name="椭圆 16"/>
          <p:cNvSpPr/>
          <p:nvPr/>
        </p:nvSpPr>
        <p:spPr bwMode="auto">
          <a:xfrm>
            <a:off x="6372200" y="3140968"/>
            <a:ext cx="1296144" cy="64807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6" name="椭圆 15"/>
          <p:cNvSpPr/>
          <p:nvPr/>
        </p:nvSpPr>
        <p:spPr bwMode="auto">
          <a:xfrm>
            <a:off x="4572000" y="4437112"/>
            <a:ext cx="1296144" cy="64807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5" name="椭圆 14"/>
          <p:cNvSpPr/>
          <p:nvPr/>
        </p:nvSpPr>
        <p:spPr bwMode="auto">
          <a:xfrm>
            <a:off x="4139952" y="3140968"/>
            <a:ext cx="1296144" cy="64807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4" name="椭圆 13"/>
          <p:cNvSpPr/>
          <p:nvPr/>
        </p:nvSpPr>
        <p:spPr bwMode="auto">
          <a:xfrm>
            <a:off x="611560" y="2708920"/>
            <a:ext cx="1296144" cy="64807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小结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55976" y="3212976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力学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660232" y="3212976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电学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732240" y="4149080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磁学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860032" y="4509120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热学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076056" y="5661248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光学</a:t>
            </a:r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59832" y="1556792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化学</a:t>
            </a:r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267744" y="3717032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天文学</a:t>
            </a:r>
            <a:endParaRPr lang="zh-CN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27584" y="2780928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数学</a:t>
            </a:r>
            <a:endParaRPr lang="zh-CN" altLang="en-US" dirty="0"/>
          </a:p>
        </p:txBody>
      </p:sp>
      <p:cxnSp>
        <p:nvCxnSpPr>
          <p:cNvPr id="25" name="直接连接符 24"/>
          <p:cNvCxnSpPr>
            <a:endCxn id="18" idx="2"/>
          </p:cNvCxnSpPr>
          <p:nvPr/>
        </p:nvCxnSpPr>
        <p:spPr bwMode="auto">
          <a:xfrm>
            <a:off x="1691680" y="3284984"/>
            <a:ext cx="432048" cy="684076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" name="直接连接符 27"/>
          <p:cNvCxnSpPr>
            <a:stCxn id="14" idx="6"/>
            <a:endCxn id="15" idx="2"/>
          </p:cNvCxnSpPr>
          <p:nvPr/>
        </p:nvCxnSpPr>
        <p:spPr bwMode="auto">
          <a:xfrm>
            <a:off x="1907704" y="3032956"/>
            <a:ext cx="2232248" cy="432048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直接连接符 29"/>
          <p:cNvCxnSpPr>
            <a:stCxn id="12" idx="3"/>
            <a:endCxn id="15" idx="3"/>
          </p:cNvCxnSpPr>
          <p:nvPr/>
        </p:nvCxnSpPr>
        <p:spPr bwMode="auto">
          <a:xfrm flipV="1">
            <a:off x="3419872" y="3694132"/>
            <a:ext cx="909896" cy="253733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直接连接符 32"/>
          <p:cNvCxnSpPr>
            <a:stCxn id="20" idx="5"/>
            <a:endCxn id="17" idx="1"/>
          </p:cNvCxnSpPr>
          <p:nvPr/>
        </p:nvCxnSpPr>
        <p:spPr bwMode="auto">
          <a:xfrm>
            <a:off x="3878128" y="1965940"/>
            <a:ext cx="2683888" cy="12699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直接连接符 34"/>
          <p:cNvCxnSpPr>
            <a:stCxn id="14" idx="7"/>
            <a:endCxn id="20" idx="3"/>
          </p:cNvCxnSpPr>
          <p:nvPr/>
        </p:nvCxnSpPr>
        <p:spPr bwMode="auto">
          <a:xfrm flipV="1">
            <a:off x="1717888" y="1965940"/>
            <a:ext cx="1243728" cy="8378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直接连接符 31"/>
          <p:cNvCxnSpPr>
            <a:stCxn id="20" idx="4"/>
            <a:endCxn id="18" idx="0"/>
          </p:cNvCxnSpPr>
          <p:nvPr/>
        </p:nvCxnSpPr>
        <p:spPr bwMode="auto">
          <a:xfrm flipH="1">
            <a:off x="2771800" y="2060848"/>
            <a:ext cx="648072" cy="1584176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直接连接符 39"/>
          <p:cNvCxnSpPr>
            <a:stCxn id="21" idx="2"/>
            <a:endCxn id="18" idx="4"/>
          </p:cNvCxnSpPr>
          <p:nvPr/>
        </p:nvCxnSpPr>
        <p:spPr bwMode="auto">
          <a:xfrm flipH="1" flipV="1">
            <a:off x="2771800" y="4293096"/>
            <a:ext cx="2016224" cy="1548172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5" name="椭圆 44"/>
          <p:cNvSpPr/>
          <p:nvPr/>
        </p:nvSpPr>
        <p:spPr bwMode="auto">
          <a:xfrm>
            <a:off x="467544" y="5013176"/>
            <a:ext cx="1296144" cy="648072"/>
          </a:xfrm>
          <a:prstGeom prst="ellipse">
            <a:avLst/>
          </a:prstGeom>
          <a:solidFill>
            <a:schemeClr val="accent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rPr>
              <a:t>生命科学</a:t>
            </a:r>
            <a:endParaRPr kumimoji="0" lang="zh-CN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46" name="椭圆 45"/>
          <p:cNvSpPr/>
          <p:nvPr/>
        </p:nvSpPr>
        <p:spPr bwMode="auto">
          <a:xfrm>
            <a:off x="971600" y="5805264"/>
            <a:ext cx="1296144" cy="648072"/>
          </a:xfrm>
          <a:prstGeom prst="ellipse">
            <a:avLst/>
          </a:prstGeom>
          <a:solidFill>
            <a:schemeClr val="accent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600" dirty="0" smtClean="0">
                <a:latin typeface="Times" pitchFamily="18" charset="0"/>
              </a:rPr>
              <a:t>地球</a:t>
            </a:r>
            <a:r>
              <a:rPr kumimoji="0" lang="zh-CN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rPr>
              <a:t>科学</a:t>
            </a:r>
            <a:endParaRPr kumimoji="0" lang="zh-CN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39" grpId="0" animBg="1"/>
      <p:bldP spid="38" grpId="0" animBg="1"/>
      <p:bldP spid="36" grpId="0" animBg="1"/>
      <p:bldP spid="45" grpId="0" animBg="1"/>
      <p:bldP spid="4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科学 </a:t>
            </a:r>
            <a:r>
              <a:rPr lang="en-US" altLang="zh-CN" dirty="0" err="1" smtClean="0"/>
              <a:t>vs</a:t>
            </a:r>
            <a:r>
              <a:rPr lang="en-US" altLang="zh-CN" dirty="0" smtClean="0"/>
              <a:t> </a:t>
            </a:r>
            <a:r>
              <a:rPr lang="zh-CN" altLang="en-US" dirty="0" smtClean="0"/>
              <a:t>技术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323528" y="1556792"/>
          <a:ext cx="8424936" cy="48024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756"/>
                <a:gridCol w="2965764"/>
                <a:gridCol w="3744416"/>
              </a:tblGrid>
              <a:tr h="722751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技术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科学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72275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/>
                        <a:t>核心问题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怎么做（</a:t>
                      </a:r>
                      <a:r>
                        <a:rPr lang="en-US" altLang="zh-CN" dirty="0" smtClean="0"/>
                        <a:t>how to do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怎么知道（</a:t>
                      </a:r>
                      <a:r>
                        <a:rPr lang="en-US" altLang="zh-CN" dirty="0" smtClean="0"/>
                        <a:t>how to know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72275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/>
                        <a:t>主要衡量标准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是否更有效地达到了目的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是否把知识组织成统一合理的体系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72275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/>
                        <a:t>从事者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工程师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科学家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72275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/>
                        <a:t>彼此关系</a:t>
                      </a:r>
                      <a:endParaRPr lang="zh-CN" altLang="en-US" b="1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dirty="0" smtClean="0"/>
                        <a:t>　●在多数古代文明国家，科学附庸于技术</a:t>
                      </a:r>
                      <a:r>
                        <a:rPr lang="zh-CN" altLang="en-US" dirty="0" smtClean="0">
                          <a:solidFill>
                            <a:schemeClr val="accent1"/>
                          </a:solidFill>
                        </a:rPr>
                        <a:t>（科为技用）</a:t>
                      </a:r>
                      <a:endParaRPr lang="en-US" altLang="zh-CN" dirty="0" smtClean="0">
                        <a:solidFill>
                          <a:schemeClr val="accent1"/>
                        </a:solidFill>
                      </a:endParaRPr>
                    </a:p>
                    <a:p>
                      <a:pPr algn="l"/>
                      <a:r>
                        <a:rPr lang="zh-CN" altLang="en-US" dirty="0" smtClean="0"/>
                        <a:t>　●古希腊首次（也是唯一一次）出现了纯粹的科学</a:t>
                      </a:r>
                      <a:r>
                        <a:rPr lang="zh-CN" altLang="en-US" dirty="0" smtClean="0">
                          <a:solidFill>
                            <a:schemeClr val="accent1"/>
                          </a:solidFill>
                        </a:rPr>
                        <a:t>（科技分离）</a:t>
                      </a:r>
                      <a:endParaRPr lang="en-US" altLang="zh-CN" dirty="0" smtClean="0"/>
                    </a:p>
                    <a:p>
                      <a:pPr algn="l"/>
                      <a:r>
                        <a:rPr lang="zh-CN" altLang="en-US" dirty="0" smtClean="0"/>
                        <a:t>　●文艺复兴之后科学逐渐和技术结合</a:t>
                      </a:r>
                      <a:endParaRPr lang="en-US" altLang="zh-CN" dirty="0" smtClean="0"/>
                    </a:p>
                    <a:p>
                      <a:pPr algn="l"/>
                      <a:r>
                        <a:rPr lang="zh-CN" altLang="en-US" dirty="0" smtClean="0"/>
                        <a:t>　●</a:t>
                      </a:r>
                      <a:r>
                        <a:rPr lang="en-US" altLang="zh-CN" dirty="0" smtClean="0"/>
                        <a:t>19</a:t>
                      </a:r>
                      <a:r>
                        <a:rPr lang="zh-CN" altLang="en-US" dirty="0" smtClean="0"/>
                        <a:t>世纪开始紧密结合</a:t>
                      </a:r>
                      <a:r>
                        <a:rPr lang="zh-CN" altLang="en-US" dirty="0" smtClean="0">
                          <a:solidFill>
                            <a:schemeClr val="accent1"/>
                          </a:solidFill>
                        </a:rPr>
                        <a:t>（科技共进）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</a:tr>
              <a:tr h="72275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/>
                        <a:t>极端形式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国防工程和国防思维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古希腊科学研究及其思维</a:t>
                      </a:r>
                      <a:endParaRPr lang="zh-CN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828800"/>
            <a:ext cx="7772400" cy="4696544"/>
          </a:xfrm>
        </p:spPr>
        <p:txBody>
          <a:bodyPr/>
          <a:lstStyle/>
          <a:p>
            <a:r>
              <a:rPr lang="zh-CN" altLang="en-US" dirty="0" smtClean="0"/>
              <a:t>主要完成国</a:t>
            </a:r>
            <a:endParaRPr lang="en-US" altLang="zh-CN" dirty="0" smtClean="0"/>
          </a:p>
          <a:p>
            <a:pPr lvl="1"/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美国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dirty="0" smtClean="0"/>
              <a:t>德国等</a:t>
            </a:r>
            <a:endParaRPr lang="en-US" altLang="zh-CN" dirty="0" smtClean="0"/>
          </a:p>
          <a:p>
            <a:r>
              <a:rPr lang="zh-CN" altLang="en-US" dirty="0" smtClean="0"/>
              <a:t>主要成就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电气技术（强、弱电）的应用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石油和化工技术的发展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管理技术（人际、人</a:t>
            </a:r>
            <a:r>
              <a:rPr lang="en-US" altLang="zh-CN" dirty="0" smtClean="0"/>
              <a:t>-</a:t>
            </a:r>
            <a:r>
              <a:rPr lang="zh-CN" altLang="en-US" dirty="0" smtClean="0"/>
              <a:t>物、物际）的弘扬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科学和技术开始紧密结合，个人工程师的黄金时代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5" name="内容占位符 4" descr="09马可尼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88164" y="1828800"/>
            <a:ext cx="3205271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err="1" smtClean="0"/>
              <a:t>Guglielmo</a:t>
            </a:r>
            <a:r>
              <a:rPr lang="en-US" altLang="zh-CN" dirty="0" smtClean="0"/>
              <a:t> Marconi (1874–1937)</a:t>
            </a:r>
          </a:p>
          <a:p>
            <a:r>
              <a:rPr lang="en-US" altLang="zh-CN" dirty="0" smtClean="0"/>
              <a:t>1896</a:t>
            </a:r>
            <a:r>
              <a:rPr lang="zh-CN" altLang="en-US" dirty="0" smtClean="0"/>
              <a:t>年发明无线电通讯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6" name="内容占位符 5" descr="09惠斯通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674393" y="1844824"/>
            <a:ext cx="3649365" cy="4032448"/>
          </a:xfrm>
        </p:spPr>
      </p:pic>
      <p:sp>
        <p:nvSpPr>
          <p:cNvPr id="5" name="内容占位符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Charles Wheatstone (1802–1875)</a:t>
            </a:r>
          </a:p>
          <a:p>
            <a:r>
              <a:rPr lang="en-US" altLang="zh-CN" dirty="0" smtClean="0"/>
              <a:t>1837</a:t>
            </a:r>
            <a:r>
              <a:rPr lang="zh-CN" altLang="en-US" dirty="0" smtClean="0"/>
              <a:t>年利用电磁感应现象研制出第一台电报机</a:t>
            </a:r>
            <a:endParaRPr lang="en-US" altLang="zh-CN" dirty="0" smtClean="0"/>
          </a:p>
          <a:p>
            <a:r>
              <a:rPr lang="en-US" altLang="zh-CN" dirty="0" smtClean="0"/>
              <a:t>1861</a:t>
            </a:r>
            <a:r>
              <a:rPr lang="zh-CN" altLang="en-US" dirty="0" smtClean="0"/>
              <a:t>年纽约与旧金山通过电报连接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5" name="内容占位符 4" descr="09爱迪生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71600" y="1844824"/>
            <a:ext cx="3398778" cy="4248472"/>
          </a:xfrm>
        </p:spPr>
      </p:pic>
      <p:pic>
        <p:nvPicPr>
          <p:cNvPr id="6" name="内容占位符 5" descr="09特斯拉像.jpe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4960762" y="1828800"/>
            <a:ext cx="3184875" cy="4267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5" name="内容占位符 4" descr="08 Benjamin_Silliman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31029" y="1828800"/>
            <a:ext cx="3319542" cy="4267200"/>
          </a:xfrm>
        </p:spPr>
      </p:pic>
      <p:pic>
        <p:nvPicPr>
          <p:cNvPr id="6" name="内容占位符 5" descr="Edwin Drake.jp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4885150" y="1828800"/>
            <a:ext cx="3336099" cy="4267200"/>
          </a:xfrm>
        </p:spPr>
      </p:pic>
      <p:sp>
        <p:nvSpPr>
          <p:cNvPr id="3" name="文本框 2"/>
          <p:cNvSpPr txBox="1"/>
          <p:nvPr/>
        </p:nvSpPr>
        <p:spPr>
          <a:xfrm>
            <a:off x="6300192" y="6237312"/>
            <a:ext cx="192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Edwin Drake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115616" y="6237312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Benjamin Silliman Jr.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5" name="内容占位符 4" descr="09奥维尔·莱特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1843404" cy="2304256"/>
          </a:xfrm>
        </p:spPr>
      </p:pic>
      <p:pic>
        <p:nvPicPr>
          <p:cNvPr id="6" name="内容占位符 5" descr="09威尔布尔·莱特.jp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2123728" y="1412776"/>
            <a:ext cx="1843404" cy="2304256"/>
          </a:xfrm>
        </p:spPr>
      </p:pic>
      <p:pic>
        <p:nvPicPr>
          <p:cNvPr id="7" name="图片 6" descr="09莱特兄弟的飞机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122919" y="3717032"/>
            <a:ext cx="4841569" cy="31409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5" name="内容占位符 4" descr="09勒夏特列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539552" y="1844824"/>
            <a:ext cx="3898057" cy="4031325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4172272" cy="4267200"/>
          </a:xfrm>
        </p:spPr>
        <p:txBody>
          <a:bodyPr/>
          <a:lstStyle/>
          <a:p>
            <a:r>
              <a:rPr lang="en-US" altLang="zh-CN" dirty="0" smtClean="0"/>
              <a:t>Henry Louis Le </a:t>
            </a:r>
            <a:r>
              <a:rPr lang="en-US" altLang="zh-CN" dirty="0" err="1" smtClean="0"/>
              <a:t>Chatelier</a:t>
            </a:r>
            <a:r>
              <a:rPr lang="en-US" altLang="zh-CN" dirty="0" smtClean="0"/>
              <a:t> (1850–1936)</a:t>
            </a:r>
          </a:p>
          <a:p>
            <a:r>
              <a:rPr lang="zh-CN" altLang="en-US" dirty="0" smtClean="0"/>
              <a:t>提出勒夏特列原理</a:t>
            </a:r>
            <a:endParaRPr lang="en-US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6" name="内容占位符 5" descr="09科尔特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79512" y="1700808"/>
            <a:ext cx="3194227" cy="4267200"/>
          </a:xfrm>
        </p:spPr>
      </p:pic>
      <p:sp>
        <p:nvSpPr>
          <p:cNvPr id="5" name="内容占位符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Samuel Colt (1814–1862)</a:t>
            </a:r>
          </a:p>
          <a:p>
            <a:r>
              <a:rPr lang="en-US" altLang="zh-CN" dirty="0" smtClean="0"/>
              <a:t>1835</a:t>
            </a:r>
            <a:r>
              <a:rPr lang="zh-CN" altLang="en-US" dirty="0" smtClean="0"/>
              <a:t>年发明左轮手枪</a:t>
            </a:r>
            <a:endParaRPr lang="zh-CN" altLang="en-US" dirty="0"/>
          </a:p>
        </p:txBody>
      </p:sp>
      <p:pic>
        <p:nvPicPr>
          <p:cNvPr id="7" name="图片 6" descr="09科尔特左轮手枪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22320" y="4322064"/>
            <a:ext cx="5821680" cy="25359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6" name="内容占位符 5" descr="09麦考密克像.pn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56337" y="1828800"/>
            <a:ext cx="3268926" cy="4267200"/>
          </a:xfrm>
        </p:spPr>
      </p:pic>
      <p:sp>
        <p:nvSpPr>
          <p:cNvPr id="5" name="内容占位符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Cyrus H. </a:t>
            </a:r>
            <a:r>
              <a:rPr lang="en-US" altLang="zh-CN" dirty="0" err="1" smtClean="0"/>
              <a:t>McComick</a:t>
            </a:r>
            <a:r>
              <a:rPr lang="en-US" altLang="zh-CN" dirty="0" smtClean="0"/>
              <a:t> (1809–1884)</a:t>
            </a:r>
          </a:p>
          <a:p>
            <a:r>
              <a:rPr lang="en-US" altLang="zh-CN" dirty="0" smtClean="0"/>
              <a:t>1845</a:t>
            </a:r>
            <a:r>
              <a:rPr lang="zh-CN" altLang="en-US" dirty="0" smtClean="0"/>
              <a:t>年发明收割机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6" name="内容占位符 5" descr="09辛格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97712" y="1828800"/>
            <a:ext cx="3186176" cy="4267200"/>
          </a:xfrm>
        </p:spPr>
      </p:pic>
      <p:sp>
        <p:nvSpPr>
          <p:cNvPr id="5" name="内容占位符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Isaac M. Singer (1811–1875)</a:t>
            </a:r>
          </a:p>
          <a:p>
            <a:r>
              <a:rPr lang="en-US" altLang="zh-CN" dirty="0" smtClean="0"/>
              <a:t>1851</a:t>
            </a:r>
            <a:r>
              <a:rPr lang="zh-CN" altLang="en-US" dirty="0" smtClean="0"/>
              <a:t>年发明胜家缝纫机</a:t>
            </a:r>
            <a:endParaRPr lang="zh-CN" altLang="en-US" dirty="0"/>
          </a:p>
        </p:txBody>
      </p:sp>
      <p:pic>
        <p:nvPicPr>
          <p:cNvPr id="7" name="图片 6" descr="09胜家缝纫机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99924" y="3429000"/>
            <a:ext cx="2658140" cy="3429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化学革命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Robert Boyle (1627–1691)</a:t>
            </a:r>
          </a:p>
          <a:p>
            <a:r>
              <a:rPr lang="zh-CN" altLang="en-US" dirty="0" smtClean="0"/>
              <a:t>把原子论引入化学</a:t>
            </a:r>
            <a:endParaRPr lang="zh-CN" altLang="en-US" dirty="0"/>
          </a:p>
        </p:txBody>
      </p:sp>
      <p:pic>
        <p:nvPicPr>
          <p:cNvPr id="7" name="内容占位符 6" descr="09波义耳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891032" y="1828800"/>
            <a:ext cx="3399536" cy="426720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4" name="内容占位符 3" descr="09美国的铁路网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984802" y="1700808"/>
            <a:ext cx="7195524" cy="453650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5" name="内容占位符 4" descr="09惠特勒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843915" y="1828800"/>
            <a:ext cx="3493770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George W. Whistler (1800–1849)</a:t>
            </a:r>
          </a:p>
          <a:p>
            <a:r>
              <a:rPr lang="en-US" altLang="zh-CN" dirty="0" smtClean="0"/>
              <a:t>1841</a:t>
            </a:r>
            <a:r>
              <a:rPr lang="zh-CN" altLang="en-US" dirty="0" smtClean="0"/>
              <a:t>年使美国西部线成为第一家通过严密管理经营的现代企业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323528" y="1412776"/>
            <a:ext cx="8640960" cy="5445224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1846</a:t>
            </a:r>
            <a:r>
              <a:rPr lang="zh-CN" altLang="en-US" dirty="0" smtClean="0"/>
              <a:t>年</a:t>
            </a:r>
            <a:r>
              <a:rPr lang="en-US" altLang="zh-CN" dirty="0" smtClean="0"/>
              <a:t>Benjamin H. Latrobe II</a:t>
            </a:r>
            <a:r>
              <a:rPr lang="zh-CN" altLang="en-US" dirty="0" smtClean="0"/>
              <a:t>将财务活动从铁路作业活动中独立出来</a:t>
            </a:r>
            <a:endParaRPr lang="en-US" altLang="zh-CN" dirty="0" smtClean="0"/>
          </a:p>
          <a:p>
            <a:r>
              <a:rPr lang="en-US" altLang="zh-CN" dirty="0" smtClean="0"/>
              <a:t>1853</a:t>
            </a:r>
            <a:r>
              <a:rPr lang="zh-CN" altLang="en-US" dirty="0" smtClean="0"/>
              <a:t>年</a:t>
            </a:r>
            <a:r>
              <a:rPr lang="en-US" altLang="zh-CN" dirty="0" smtClean="0"/>
              <a:t>Daniel C. McCallum</a:t>
            </a:r>
            <a:r>
              <a:rPr lang="zh-CN" altLang="en-US" dirty="0" smtClean="0"/>
              <a:t>提出组织结构设计的</a:t>
            </a:r>
            <a:r>
              <a:rPr lang="en-US" altLang="zh-CN" dirty="0" smtClean="0"/>
              <a:t>6</a:t>
            </a:r>
            <a:r>
              <a:rPr lang="zh-CN" altLang="en-US" dirty="0" smtClean="0"/>
              <a:t>条基本原则</a:t>
            </a:r>
            <a:endParaRPr lang="en-US" altLang="zh-CN" dirty="0" smtClean="0"/>
          </a:p>
          <a:p>
            <a:r>
              <a:rPr lang="en-US" altLang="zh-CN" dirty="0" smtClean="0"/>
              <a:t>1852</a:t>
            </a:r>
            <a:r>
              <a:rPr lang="zh-CN" altLang="en-US" dirty="0" smtClean="0"/>
              <a:t>年</a:t>
            </a:r>
            <a:r>
              <a:rPr lang="en-US" altLang="zh-CN" dirty="0" smtClean="0"/>
              <a:t>J. Thomson</a:t>
            </a:r>
            <a:r>
              <a:rPr lang="zh-CN" altLang="en-US" dirty="0" smtClean="0"/>
              <a:t>提出</a:t>
            </a:r>
            <a:r>
              <a:rPr lang="en-US" altLang="zh-CN" dirty="0" smtClean="0"/>
              <a:t>M</a:t>
            </a:r>
            <a:r>
              <a:rPr lang="zh-CN" altLang="en-US" dirty="0" smtClean="0"/>
              <a:t>型组织结构的雏形</a:t>
            </a:r>
            <a:endParaRPr lang="en-US" altLang="zh-CN" dirty="0" smtClean="0"/>
          </a:p>
          <a:p>
            <a:r>
              <a:rPr lang="en-US" altLang="zh-CN" dirty="0" smtClean="0"/>
              <a:t>19</a:t>
            </a:r>
            <a:r>
              <a:rPr lang="zh-CN" altLang="en-US" dirty="0" smtClean="0"/>
              <a:t>世纪下半叶：管理运动</a:t>
            </a:r>
            <a:endParaRPr lang="en-US" altLang="zh-CN" dirty="0" smtClean="0"/>
          </a:p>
          <a:p>
            <a:r>
              <a:rPr lang="en-US" altLang="zh-CN" b="1" dirty="0" smtClean="0">
                <a:latin typeface="微软雅黑" pitchFamily="34" charset="-122"/>
                <a:ea typeface="微软雅黑" pitchFamily="34" charset="-122"/>
              </a:rPr>
              <a:t>1903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b="1" dirty="0" smtClean="0">
                <a:latin typeface="微软雅黑" pitchFamily="34" charset="-122"/>
                <a:ea typeface="微软雅黑" pitchFamily="34" charset="-122"/>
              </a:rPr>
              <a:t>Frederick W. Taylor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提出科学管理理论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dirty="0" smtClean="0"/>
              <a:t>1910</a:t>
            </a:r>
            <a:r>
              <a:rPr lang="zh-CN" altLang="en-US" dirty="0" smtClean="0"/>
              <a:t>年</a:t>
            </a:r>
            <a:r>
              <a:rPr lang="en-US" altLang="zh-CN" dirty="0" smtClean="0"/>
              <a:t>Henry Ford</a:t>
            </a:r>
            <a:r>
              <a:rPr lang="zh-CN" altLang="en-US" dirty="0" smtClean="0"/>
              <a:t>建立流水线制度</a:t>
            </a:r>
            <a:endParaRPr lang="en-US" altLang="zh-CN" dirty="0" smtClean="0"/>
          </a:p>
          <a:p>
            <a:r>
              <a:rPr lang="en-US" altLang="zh-CN" dirty="0" smtClean="0"/>
              <a:t>1912</a:t>
            </a:r>
            <a:r>
              <a:rPr lang="zh-CN" altLang="en-US" dirty="0" smtClean="0"/>
              <a:t>年</a:t>
            </a:r>
            <a:r>
              <a:rPr lang="en-US" altLang="zh-CN" dirty="0" smtClean="0"/>
              <a:t>Hugo </a:t>
            </a:r>
            <a:r>
              <a:rPr lang="en-US" altLang="zh-CN" dirty="0" err="1" smtClean="0"/>
              <a:t>Münsterberg</a:t>
            </a:r>
            <a:r>
              <a:rPr lang="zh-CN" altLang="en-US" dirty="0" smtClean="0"/>
              <a:t>建立工业心理学</a:t>
            </a:r>
            <a:endParaRPr lang="en-US" altLang="zh-CN" dirty="0" smtClean="0"/>
          </a:p>
          <a:p>
            <a:r>
              <a:rPr lang="en-US" altLang="zh-CN" dirty="0" smtClean="0"/>
              <a:t>1920</a:t>
            </a:r>
            <a:r>
              <a:rPr lang="zh-CN" altLang="en-US" dirty="0" smtClean="0"/>
              <a:t>年代初</a:t>
            </a:r>
            <a:r>
              <a:rPr lang="en-US" altLang="zh-CN" dirty="0" smtClean="0"/>
              <a:t>P. Sloan</a:t>
            </a:r>
            <a:r>
              <a:rPr lang="zh-CN" altLang="en-US" dirty="0" smtClean="0"/>
              <a:t>提出事业部制（</a:t>
            </a:r>
            <a:r>
              <a:rPr lang="en-US" altLang="zh-CN" dirty="0" smtClean="0"/>
              <a:t>M</a:t>
            </a:r>
            <a:r>
              <a:rPr lang="zh-CN" altLang="en-US" dirty="0" smtClean="0"/>
              <a:t>型组织结构）</a:t>
            </a:r>
            <a:endParaRPr lang="en-US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5" name="内容占位符 4" descr="09福特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818914" y="1700808"/>
            <a:ext cx="3610622" cy="4608512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Henry Ford (1863–1947)</a:t>
            </a:r>
          </a:p>
          <a:p>
            <a:r>
              <a:rPr lang="en-US" altLang="zh-CN" dirty="0" smtClean="0"/>
              <a:t>1903</a:t>
            </a:r>
            <a:r>
              <a:rPr lang="zh-CN" altLang="en-US" dirty="0" smtClean="0"/>
              <a:t>年创立福特公司</a:t>
            </a:r>
            <a:endParaRPr lang="en-US" altLang="zh-CN" dirty="0" smtClean="0"/>
          </a:p>
          <a:p>
            <a:r>
              <a:rPr lang="en-US" altLang="zh-CN" dirty="0" smtClean="0"/>
              <a:t>1910</a:t>
            </a:r>
            <a:r>
              <a:rPr lang="zh-CN" altLang="en-US" dirty="0" smtClean="0"/>
              <a:t>年开始流水线作业</a:t>
            </a:r>
            <a:endParaRPr lang="en-US" altLang="zh-CN" dirty="0" smtClean="0"/>
          </a:p>
          <a:p>
            <a:r>
              <a:rPr lang="zh-CN" altLang="en-US" dirty="0" smtClean="0"/>
              <a:t>创立“福特制”企业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第二次工业革命</a:t>
            </a:r>
            <a:endParaRPr lang="zh-CN" altLang="en-US" dirty="0"/>
          </a:p>
        </p:txBody>
      </p:sp>
      <p:pic>
        <p:nvPicPr>
          <p:cNvPr id="6" name="内容占位符 5" descr="09摩登时代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619672" y="1676441"/>
            <a:ext cx="5983387" cy="463287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现代思维和传统思维对比（八）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2582606"/>
              </p:ext>
            </p:extLst>
          </p:nvPr>
        </p:nvGraphicFramePr>
        <p:xfrm>
          <a:off x="685800" y="1828800"/>
          <a:ext cx="7846640" cy="4408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3320"/>
                <a:gridCol w="3923320"/>
              </a:tblGrid>
              <a:tr h="12001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传统思维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现代思维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3208327"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持有不重视科学的“工匠精神”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800" smtClean="0"/>
                        <a:t>持有重视</a:t>
                      </a:r>
                      <a:r>
                        <a:rPr lang="zh-CN" altLang="en-US" sz="2800" dirty="0" smtClean="0"/>
                        <a:t>科学理论的现代技术思维</a:t>
                      </a:r>
                      <a:endParaRPr lang="zh-CN" altLang="en-US" sz="2800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谢谢大家！</a:t>
            </a:r>
            <a:endParaRPr lang="zh-CN" altLang="en-US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近代化学的两条路线</a:t>
            </a:r>
            <a:endParaRPr lang="zh-CN" altLang="en-US" dirty="0"/>
          </a:p>
        </p:txBody>
      </p:sp>
      <p:graphicFrame>
        <p:nvGraphicFramePr>
          <p:cNvPr id="7" name="内容占位符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2877611"/>
              </p:ext>
            </p:extLst>
          </p:nvPr>
        </p:nvGraphicFramePr>
        <p:xfrm>
          <a:off x="395536" y="1628800"/>
          <a:ext cx="8280920" cy="47525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32007"/>
                <a:gridCol w="3375644"/>
                <a:gridCol w="3373269"/>
              </a:tblGrid>
              <a:tr h="73659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学说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原子论（微粒论）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元素论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73659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类型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古典科学传统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培根科学传统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127137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理论提出者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德谟克利特，留基伯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恩培多克勒，柏拉图，亚里士多德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73659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近代弘扬者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伽桑狄，波义耳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/>
                        <a:t>炼金术士（如帕拉塞尔苏斯）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127137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在后世的调和过程</a:t>
                      </a:r>
                      <a:endParaRPr lang="zh-CN" altLang="en-US" sz="20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斯塔尔</a:t>
                      </a:r>
                      <a:endParaRPr lang="en-US" altLang="zh-CN" sz="2000" dirty="0" smtClean="0"/>
                    </a:p>
                    <a:p>
                      <a:pPr algn="ctr"/>
                      <a:r>
                        <a:rPr lang="zh-CN" altLang="en-US" sz="2000" dirty="0" smtClean="0"/>
                        <a:t>道尔顿</a:t>
                      </a:r>
                      <a:endParaRPr lang="zh-CN" altLang="en-US" sz="2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化学革命</a:t>
            </a:r>
            <a:endParaRPr lang="zh-CN" altLang="en-US" dirty="0"/>
          </a:p>
        </p:txBody>
      </p:sp>
      <p:pic>
        <p:nvPicPr>
          <p:cNvPr id="5" name="内容占位符 4" descr="09斯塔尔像.pn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827584" y="1631258"/>
            <a:ext cx="3483900" cy="4606054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Georg Ernest Stahl (1660–1734)</a:t>
            </a:r>
          </a:p>
          <a:p>
            <a:r>
              <a:rPr lang="zh-CN" altLang="en-US" dirty="0" smtClean="0"/>
              <a:t>建立完善的“燃素说”理论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化学革命</a:t>
            </a:r>
            <a:endParaRPr lang="zh-CN" altLang="en-US" dirty="0"/>
          </a:p>
        </p:txBody>
      </p:sp>
      <p:pic>
        <p:nvPicPr>
          <p:cNvPr id="5" name="内容占位符 4" descr="普里斯特利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00942" y="1828800"/>
            <a:ext cx="3379715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Joseph Priestley (1733–1804)</a:t>
            </a:r>
          </a:p>
          <a:p>
            <a:r>
              <a:rPr lang="en-US" altLang="zh-CN" dirty="0" smtClean="0"/>
              <a:t>1774</a:t>
            </a:r>
            <a:r>
              <a:rPr lang="zh-CN" altLang="en-US" dirty="0" smtClean="0"/>
              <a:t>年发现氧气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化学革命</a:t>
            </a:r>
            <a:endParaRPr lang="zh-CN" altLang="en-US" dirty="0"/>
          </a:p>
        </p:txBody>
      </p:sp>
      <p:pic>
        <p:nvPicPr>
          <p:cNvPr id="5" name="内容占位符 4" descr="09拉瓦锡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057275" y="1828800"/>
            <a:ext cx="3067050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Antoine L. Lavoisier (1743–1794)</a:t>
            </a:r>
          </a:p>
          <a:p>
            <a:r>
              <a:rPr lang="en-US" altLang="zh-CN" dirty="0" smtClean="0"/>
              <a:t>1789</a:t>
            </a:r>
            <a:r>
              <a:rPr lang="zh-CN" altLang="en-US" dirty="0" smtClean="0"/>
              <a:t>年出版</a:t>
            </a:r>
            <a:r>
              <a:rPr lang="en-US" altLang="zh-CN" dirty="0" smtClean="0"/>
              <a:t>《</a:t>
            </a:r>
            <a:r>
              <a:rPr lang="zh-CN" altLang="en-US" dirty="0" smtClean="0"/>
              <a:t>化学纲要</a:t>
            </a:r>
            <a:r>
              <a:rPr lang="en-US" altLang="zh-CN" dirty="0" smtClean="0"/>
              <a:t>》</a:t>
            </a:r>
            <a:r>
              <a:rPr lang="zh-CN" altLang="en-US" dirty="0" smtClean="0"/>
              <a:t>，全面驳斥了“燃素说”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化学革命</a:t>
            </a:r>
            <a:endParaRPr lang="zh-CN" altLang="en-US" dirty="0"/>
          </a:p>
        </p:txBody>
      </p:sp>
      <p:pic>
        <p:nvPicPr>
          <p:cNvPr id="5" name="内容占位符 4" descr="09道尔顿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863104" y="1828800"/>
            <a:ext cx="3455391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John Dalton (1766–1844)</a:t>
            </a:r>
          </a:p>
          <a:p>
            <a:r>
              <a:rPr lang="en-US" altLang="zh-CN" dirty="0" smtClean="0"/>
              <a:t>1803</a:t>
            </a:r>
            <a:r>
              <a:rPr lang="zh-CN" altLang="en-US" dirty="0" smtClean="0"/>
              <a:t>年把元素说和原子说结合起来，提出科学的原子论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化学革命</a:t>
            </a:r>
            <a:endParaRPr lang="zh-CN" altLang="en-US" dirty="0"/>
          </a:p>
        </p:txBody>
      </p:sp>
      <p:pic>
        <p:nvPicPr>
          <p:cNvPr id="5" name="内容占位符 4" descr="09阿伏伽德罗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124408" y="1828800"/>
            <a:ext cx="2932784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err="1" smtClean="0"/>
              <a:t>Amedeo</a:t>
            </a:r>
            <a:r>
              <a:rPr lang="en-US" altLang="zh-CN" dirty="0" smtClean="0"/>
              <a:t> Avogadro (1776–1856)</a:t>
            </a:r>
          </a:p>
          <a:p>
            <a:r>
              <a:rPr lang="en-US" altLang="zh-CN" dirty="0" smtClean="0"/>
              <a:t>1811</a:t>
            </a:r>
            <a:r>
              <a:rPr lang="zh-CN" altLang="en-US" dirty="0" smtClean="0"/>
              <a:t>年提出分子理论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工业">
  <a:themeElements>
    <a:clrScheme name="TR_0704 print PowerPlugs Templates for PowerPoint 15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A8A4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D1CFAA"/>
      </a:accent5>
      <a:accent6>
        <a:srgbClr val="8AB900"/>
      </a:accent6>
      <a:hlink>
        <a:srgbClr val="FF9933"/>
      </a:hlink>
      <a:folHlink>
        <a:srgbClr val="808080"/>
      </a:folHlink>
    </a:clrScheme>
    <a:fontScheme name="TR_0704 print PowerPlugs Templates for PowerPoi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TR_0704 print PowerPlugs Templates for PowerPoi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3">
        <a:dk1>
          <a:srgbClr val="000000"/>
        </a:dk1>
        <a:lt1>
          <a:srgbClr val="FFFFFF"/>
        </a:lt1>
        <a:dk2>
          <a:srgbClr val="660066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14">
        <a:dk1>
          <a:srgbClr val="336699"/>
        </a:dk1>
        <a:lt1>
          <a:srgbClr val="FFFFFF"/>
        </a:lt1>
        <a:dk2>
          <a:srgbClr val="000000"/>
        </a:dk2>
        <a:lt2>
          <a:srgbClr val="FFFFFF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5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A8A4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D1CFAA"/>
        </a:accent5>
        <a:accent6>
          <a:srgbClr val="8AB900"/>
        </a:accent6>
        <a:hlink>
          <a:srgbClr val="FF9933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工业</Template>
  <TotalTime>203</TotalTime>
  <Words>734</Words>
  <Application>Microsoft Office PowerPoint</Application>
  <PresentationFormat>全屏显示(4:3)</PresentationFormat>
  <Paragraphs>155</Paragraphs>
  <Slides>36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1" baseType="lpstr">
      <vt:lpstr>宋体</vt:lpstr>
      <vt:lpstr>微软雅黑</vt:lpstr>
      <vt:lpstr>Arial</vt:lpstr>
      <vt:lpstr>Times</vt:lpstr>
      <vt:lpstr>工业</vt:lpstr>
      <vt:lpstr>知与行的联姻</vt:lpstr>
      <vt:lpstr>科学 vs 技术</vt:lpstr>
      <vt:lpstr>化学革命</vt:lpstr>
      <vt:lpstr>近代化学的两条路线</vt:lpstr>
      <vt:lpstr>化学革命</vt:lpstr>
      <vt:lpstr>化学革命</vt:lpstr>
      <vt:lpstr>化学革命</vt:lpstr>
      <vt:lpstr>化学革命</vt:lpstr>
      <vt:lpstr>化学革命</vt:lpstr>
      <vt:lpstr>化学与电学结合</vt:lpstr>
      <vt:lpstr>电学与磁学结合</vt:lpstr>
      <vt:lpstr>电学与磁学结合</vt:lpstr>
      <vt:lpstr>光学：微粒说转向波动说</vt:lpstr>
      <vt:lpstr>热机理论</vt:lpstr>
      <vt:lpstr>热学与力学、电磁学的统一</vt:lpstr>
      <vt:lpstr>热力学第二定律</vt:lpstr>
      <vt:lpstr>物理学的第一次大一统</vt:lpstr>
      <vt:lpstr>物理学的第一次大一统</vt:lpstr>
      <vt:lpstr>小结</vt:lpstr>
      <vt:lpstr>第二次工业革命</vt:lpstr>
      <vt:lpstr>第二次工业革命</vt:lpstr>
      <vt:lpstr>第二次工业革命</vt:lpstr>
      <vt:lpstr>第二次工业革命</vt:lpstr>
      <vt:lpstr>第二次工业革命</vt:lpstr>
      <vt:lpstr>第二次工业革命</vt:lpstr>
      <vt:lpstr>第二次工业革命</vt:lpstr>
      <vt:lpstr>第二次工业革命</vt:lpstr>
      <vt:lpstr>第二次工业革命</vt:lpstr>
      <vt:lpstr>第二次工业革命</vt:lpstr>
      <vt:lpstr>第二次工业革命</vt:lpstr>
      <vt:lpstr>第二次工业革命</vt:lpstr>
      <vt:lpstr>第二次工业革命</vt:lpstr>
      <vt:lpstr>第二次工业革命</vt:lpstr>
      <vt:lpstr>第二次工业革命</vt:lpstr>
      <vt:lpstr>现代思维和传统思维对比（八）</vt:lpstr>
      <vt:lpstr>谢谢大家！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知与行的联姻</dc:title>
  <dc:creator>Benjamin Liu</dc:creator>
  <cp:lastModifiedBy>Benjamin Liu</cp:lastModifiedBy>
  <cp:revision>22</cp:revision>
  <dcterms:created xsi:type="dcterms:W3CDTF">2018-04-16T03:48:48Z</dcterms:created>
  <dcterms:modified xsi:type="dcterms:W3CDTF">2020-11-02T07:11:40Z</dcterms:modified>
</cp:coreProperties>
</file>

<file path=docProps/thumbnail.jpeg>
</file>